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0" r:id="rId11"/>
  </p:sldIdLst>
  <p:sldSz cx="24384000" cy="13716000"/>
  <p:notesSz cx="6858000" cy="9144000"/>
  <p:defaultTextStyle>
    <a:defPPr>
      <a:defRPr lang="en-US"/>
    </a:defPPr>
    <a:lvl1pPr algn="l" defTabSz="820738" rtl="0" fontAlgn="base">
      <a:spcBef>
        <a:spcPct val="0"/>
      </a:spcBef>
      <a:spcAft>
        <a:spcPct val="0"/>
      </a:spcAft>
      <a:defRPr sz="50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1pPr>
    <a:lvl2pPr indent="228600" algn="l" defTabSz="820738" rtl="0" fontAlgn="base">
      <a:spcBef>
        <a:spcPct val="0"/>
      </a:spcBef>
      <a:spcAft>
        <a:spcPct val="0"/>
      </a:spcAft>
      <a:defRPr sz="50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2pPr>
    <a:lvl3pPr indent="457200" algn="l" defTabSz="820738" rtl="0" fontAlgn="base">
      <a:spcBef>
        <a:spcPct val="0"/>
      </a:spcBef>
      <a:spcAft>
        <a:spcPct val="0"/>
      </a:spcAft>
      <a:defRPr sz="50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3pPr>
    <a:lvl4pPr indent="685800" algn="l" defTabSz="820738" rtl="0" fontAlgn="base">
      <a:spcBef>
        <a:spcPct val="0"/>
      </a:spcBef>
      <a:spcAft>
        <a:spcPct val="0"/>
      </a:spcAft>
      <a:defRPr sz="50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4pPr>
    <a:lvl5pPr indent="914400" algn="l" defTabSz="820738" rtl="0" fontAlgn="base">
      <a:spcBef>
        <a:spcPct val="0"/>
      </a:spcBef>
      <a:spcAft>
        <a:spcPct val="0"/>
      </a:spcAft>
      <a:defRPr sz="50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50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50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50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5000" kern="1200">
        <a:solidFill>
          <a:srgbClr val="000000"/>
        </a:solidFill>
        <a:latin typeface="Arial" charset="0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467"/>
    <a:srgbClr val="343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9" autoAdjust="0"/>
    <p:restoredTop sz="93038" autoAdjust="0"/>
  </p:normalViewPr>
  <p:slideViewPr>
    <p:cSldViewPr snapToGrid="0">
      <p:cViewPr varScale="1">
        <p:scale>
          <a:sx n="34" d="100"/>
          <a:sy n="34" d="100"/>
        </p:scale>
        <p:origin x="1038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2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363" name="Shape 126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Shape 14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Готово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0482" name="Shape 15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Готово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0" name="Shape 16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Готово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4578" name="Shape 17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Готово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6" name="Shape 18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Готово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8674" name="Shape 20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Готово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2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0722" name="Shape 21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Готово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2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2770" name="Shape 22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Готово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2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4818" name="Shape 27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Готово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A4897-935C-4B1B-8673-9852462B06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D9B6A-D5C6-4DC1-986E-AE8F3655BE4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A3D45-37F4-4868-B9B8-8FFC7CB7DA1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5AF0-7FAA-4969-823F-2BD232B4753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118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2908-2493-4938-B36F-D6D740BCA47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11925300" y="13001625"/>
            <a:ext cx="515938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8E99-40E5-4D3C-BEC5-90B0A03534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DFC62-EB11-4A5E-BE0B-3883935CBE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66EE-89BD-467C-9655-59AE77E659A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A5A7-0A27-498A-A048-721DC0D1147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C7AEC-9797-478F-B670-1A5B3E27C2E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4DFFD-1845-41B2-BC8D-C3156D09BA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2EB3D-19D2-4FBE-B849-EEE2500DA0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D4B7-3F96-454D-A5FB-70B700F0291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387850" y="625475"/>
            <a:ext cx="15608300" cy="3035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/>
              </a:rPr>
              <a:t>Текст заголовка</a:t>
            </a:r>
          </a:p>
        </p:txBody>
      </p:sp>
      <p:sp>
        <p:nvSpPr>
          <p:cNvPr id="1027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4387850" y="3660775"/>
            <a:ext cx="15608300" cy="88407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/>
              </a:rPr>
              <a:t>Уровень текста 1</a:t>
            </a:r>
          </a:p>
          <a:p>
            <a:pPr lvl="1"/>
            <a:r>
              <a:rPr lang="ru-RU" smtClean="0">
                <a:sym typeface="Helvetica Light"/>
              </a:rPr>
              <a:t>Уровень текста 2</a:t>
            </a:r>
          </a:p>
          <a:p>
            <a:pPr lvl="2"/>
            <a:r>
              <a:rPr lang="ru-RU" smtClean="0">
                <a:sym typeface="Helvetica Light"/>
              </a:rPr>
              <a:t>Уровень текста 3</a:t>
            </a:r>
          </a:p>
          <a:p>
            <a:pPr lvl="3"/>
            <a:r>
              <a:rPr lang="ru-RU" smtClean="0">
                <a:sym typeface="Helvetica Light"/>
              </a:rPr>
              <a:t>Уровень текста 4</a:t>
            </a:r>
          </a:p>
          <a:p>
            <a:pPr lvl="4"/>
            <a:r>
              <a:rPr lang="ru-RU" smtClean="0">
                <a:sym typeface="Helvetica Light"/>
              </a:rP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5300" y="13011150"/>
            <a:ext cx="515938" cy="508000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821531" fontAlgn="auto" hangingPunct="0">
              <a:spcBef>
                <a:spcPts val="0"/>
              </a:spcBef>
              <a:spcAft>
                <a:spcPts val="0"/>
              </a:spcAft>
              <a:defRPr sz="2400" ker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EF3799-AD19-4674-A635-D830CD49B42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ransition spd="med"/>
  <p:txStyles>
    <p:titleStyle>
      <a:lvl1pPr algn="ctr" defTabSz="820738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algn="ctr" defTabSz="820738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algn="ctr" defTabSz="820738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algn="ctr" defTabSz="820738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algn="ctr" defTabSz="820738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5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10604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1504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9494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2393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Моніторинг та оцінка результативності реалізації державної регіональної політики райдержадміністраціями та міськвиконкомами (міст обласного значення)"/>
          <p:cNvSpPr txBox="1">
            <a:spLocks noChangeArrowheads="1"/>
          </p:cNvSpPr>
          <p:nvPr/>
        </p:nvSpPr>
        <p:spPr bwMode="auto">
          <a:xfrm>
            <a:off x="2070100" y="6056313"/>
            <a:ext cx="20243800" cy="51895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defTabSz="631825" hangingPunct="0">
              <a:lnSpc>
                <a:spcPts val="7900"/>
              </a:lnSpc>
            </a:pPr>
            <a:r>
              <a:rPr lang="ru-RU" b="1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Моніторинг та оцінка результативності реалізації державної регіональної політики райдержадміністраціями та міськвиконкомами (обласного значення)</a:t>
            </a:r>
          </a:p>
          <a:p>
            <a:pPr algn="ctr" defTabSz="631825" hangingPunct="0">
              <a:lnSpc>
                <a:spcPts val="7900"/>
              </a:lnSpc>
            </a:pPr>
            <a:r>
              <a:rPr lang="ru-RU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Р</a:t>
            </a:r>
            <a:r>
              <a:rPr lang="uk-UA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ейтинг</a:t>
            </a:r>
            <a:r>
              <a:rPr lang="en-US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I</a:t>
            </a:r>
            <a:r>
              <a:rPr lang="uk-UA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квартал 2018 року</a:t>
            </a:r>
            <a:endParaRPr lang="ru-RU">
              <a:solidFill>
                <a:srgbClr val="424242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6387" name="Київська обласна державна адміністрація"/>
          <p:cNvSpPr txBox="1">
            <a:spLocks noGrp="1"/>
          </p:cNvSpPr>
          <p:nvPr>
            <p:ph type="title" idx="4294967295"/>
          </p:nvPr>
        </p:nvSpPr>
        <p:spPr>
          <a:xfrm>
            <a:off x="4833938" y="4070350"/>
            <a:ext cx="14716125" cy="1206500"/>
          </a:xfrm>
        </p:spPr>
        <p:txBody>
          <a:bodyPr/>
          <a:lstStyle/>
          <a:p>
            <a:pPr eaLnBrk="1" hangingPunct="1"/>
            <a:r>
              <a:rPr lang="ru-RU" sz="3800" smtClean="0">
                <a:solidFill>
                  <a:srgbClr val="797979"/>
                </a:solidFill>
              </a:rPr>
              <a:t>Київська обласна державна адміністрація</a:t>
            </a:r>
          </a:p>
        </p:txBody>
      </p:sp>
      <p:pic>
        <p:nvPicPr>
          <p:cNvPr id="16388" name="COA_of_Kyiv_Oblast.svg.png" descr="COA_of_Kyiv_Oblast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9425" y="207963"/>
            <a:ext cx="3105150" cy="3862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8063" y="500063"/>
            <a:ext cx="8877300" cy="111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Департамент економічного розвитку і торгівлі"/>
          <p:cNvSpPr txBox="1">
            <a:spLocks noChangeArrowheads="1"/>
          </p:cNvSpPr>
          <p:nvPr/>
        </p:nvSpPr>
        <p:spPr bwMode="auto">
          <a:xfrm>
            <a:off x="6350" y="12612688"/>
            <a:ext cx="24371300" cy="815975"/>
          </a:xfrm>
          <a:prstGeom prst="rect">
            <a:avLst/>
          </a:prstGeom>
          <a:solidFill>
            <a:srgbClr val="EBEBEB">
              <a:alpha val="57254"/>
            </a:srgbClr>
          </a:solidFill>
          <a:ln w="12700">
            <a:solidFill>
              <a:srgbClr val="EBEBEB"/>
            </a:solidFill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r" hangingPunct="0"/>
            <a:r>
              <a:rPr lang="ru-RU" sz="3000">
                <a:solidFill>
                  <a:srgbClr val="5E5E5E"/>
                </a:solidFill>
                <a:latin typeface="Helvetica Light"/>
              </a:rPr>
              <a:t>Департамент економічного розвитку і торгівлі</a:t>
            </a:r>
          </a:p>
        </p:txBody>
      </p:sp>
      <p:pic>
        <p:nvPicPr>
          <p:cNvPr id="33796" name="COA_of_Kyiv_Oblast.svg.png" descr="COA_of_Kyiv_Oblast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25150" y="12606338"/>
            <a:ext cx="6667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aphicFrame>
        <p:nvGraphicFramePr>
          <p:cNvPr id="265" name="Таблица"/>
          <p:cNvGraphicFramePr>
            <a:graphicFrameLocks noGrp="1"/>
          </p:cNvGraphicFramePr>
          <p:nvPr/>
        </p:nvGraphicFramePr>
        <p:xfrm>
          <a:off x="13642975" y="1785938"/>
          <a:ext cx="9586913" cy="9853612"/>
        </p:xfrm>
        <a:graphic>
          <a:graphicData uri="http://schemas.openxmlformats.org/drawingml/2006/table">
            <a:tbl>
              <a:tblPr/>
              <a:tblGrid>
                <a:gridCol w="273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Найменування 
району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місце району
за напрямом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1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2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" pitchFamily="34" charset="0"/>
                        <a:ea typeface="Helvetica Light"/>
                        <a:cs typeface="Helvetica" pitchFamily="34" charset="0"/>
                        <a:sym typeface="Helvetica" pitchFamily="34" charset="0"/>
                      </a:endParaRP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Володарський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Васильківський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7-8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Яготинський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Миронівський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7-8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П.-Хмельницький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Обухівський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19-20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Богуславський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Згурівський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Сквирський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Бориспільський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Вишгородський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Рокитнянський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Кагарлицький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Таращанський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Бородянський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К.-Святошинський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Макарівський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17-18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Поліський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Фастівський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Броварський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10-11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Ставищенський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Білоцерківський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10-11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17-18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Іванківський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Баришівський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19-20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Тетіївський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3990" name="Відновлювана енергетика…"/>
          <p:cNvSpPr txBox="1">
            <a:spLocks noChangeArrowheads="1"/>
          </p:cNvSpPr>
          <p:nvPr/>
        </p:nvSpPr>
        <p:spPr bwMode="auto">
          <a:xfrm>
            <a:off x="8197850" y="201613"/>
            <a:ext cx="7988300" cy="151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71437" tIns="71437" rIns="71437" bIns="71437" anchor="ctr">
            <a:spAutoFit/>
          </a:bodyPr>
          <a:lstStyle/>
          <a:p>
            <a:pPr algn="ctr" defTabSz="457200" hangingPunct="0"/>
            <a:r>
              <a:rPr lang="ru-RU" sz="4500" b="1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Відновлювана енергетика </a:t>
            </a:r>
          </a:p>
          <a:p>
            <a:pPr algn="ctr" defTabSz="457200" hangingPunct="0"/>
            <a:r>
              <a:rPr lang="ru-RU" sz="4500" b="1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та енергоефективність</a:t>
            </a:r>
          </a:p>
        </p:txBody>
      </p:sp>
      <p:sp>
        <p:nvSpPr>
          <p:cNvPr id="267" name="Прямоугольник"/>
          <p:cNvSpPr/>
          <p:nvPr/>
        </p:nvSpPr>
        <p:spPr>
          <a:xfrm>
            <a:off x="0" y="10253663"/>
            <a:ext cx="13433425" cy="2352675"/>
          </a:xfrm>
          <a:prstGeom prst="rect">
            <a:avLst/>
          </a:prstGeom>
          <a:gradFill>
            <a:gsLst>
              <a:gs pos="0">
                <a:srgbClr val="FBFBFB">
                  <a:alpha val="42545"/>
                </a:srgbClr>
              </a:gs>
              <a:gs pos="100000">
                <a:srgbClr val="BEBEBE">
                  <a:alpha val="42545"/>
                </a:srgbClr>
              </a:gs>
            </a:gsLst>
            <a:lin ang="10800000"/>
          </a:gradFill>
          <a:ln w="12700">
            <a:miter lim="400000"/>
          </a:ln>
          <a:effectLst>
            <a:outerShdw blurRad="1270000" dir="849510" rotWithShape="0">
              <a:srgbClr val="FFFFFF">
                <a:alpha val="52737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 sz="3200"/>
            </a:pPr>
            <a:endParaRPr sz="3200" kern="0">
              <a:latin typeface="+mn-lt"/>
              <a:ea typeface="+mn-ea"/>
              <a:cs typeface="+mn-cs"/>
            </a:endParaRPr>
          </a:p>
        </p:txBody>
      </p:sp>
      <p:sp>
        <p:nvSpPr>
          <p:cNvPr id="268" name="Показники напряму:…"/>
          <p:cNvSpPr txBox="1"/>
          <p:nvPr/>
        </p:nvSpPr>
        <p:spPr>
          <a:xfrm>
            <a:off x="214313" y="10429875"/>
            <a:ext cx="13004800" cy="24209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1437" tIns="71437" rIns="71437" bIns="71437">
            <a:spAutoFit/>
          </a:bodyPr>
          <a:lstStyle/>
          <a:p>
            <a:pPr algn="just" hangingPunct="0"/>
            <a:r>
              <a:rPr lang="ru-RU" sz="28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Показники напряму:</a:t>
            </a:r>
          </a:p>
          <a:p>
            <a:pPr algn="just" hangingPunct="0">
              <a:buSzPct val="100000"/>
              <a:buFontTx/>
              <a:buAutoNum type="arabicPeriod"/>
            </a:pPr>
            <a:endParaRPr lang="uk-UA" sz="2000">
              <a:solidFill>
                <a:srgbClr val="424242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Частка оснащення багатоквартирних житлових будинків побудинковими приладами обліку теплової енергії, відсотків до загальної кількості багатоквартирних будинків, які підлягають оснащенню</a:t>
            </a:r>
            <a:endParaRPr lang="uk-UA" sz="2000">
              <a:solidFill>
                <a:srgbClr val="424242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Частка сумарної потужності котелень на альтернативних видах палива в регіоні, відсотків до загальної потужності котелень регіону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Відсоток закладів та установ соціальної сфери, в яких здійснюється енергомоніторинг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420688"/>
            <a:ext cx="8902700" cy="1117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Департамент економічного розвитку і торгівлі"/>
          <p:cNvSpPr txBox="1">
            <a:spLocks noChangeArrowheads="1"/>
          </p:cNvSpPr>
          <p:nvPr/>
        </p:nvSpPr>
        <p:spPr bwMode="auto">
          <a:xfrm>
            <a:off x="6350" y="12612688"/>
            <a:ext cx="24371300" cy="815975"/>
          </a:xfrm>
          <a:prstGeom prst="rect">
            <a:avLst/>
          </a:prstGeom>
          <a:solidFill>
            <a:srgbClr val="EBEBEB">
              <a:alpha val="57254"/>
            </a:srgbClr>
          </a:solidFill>
          <a:ln w="12700">
            <a:solidFill>
              <a:srgbClr val="EBEBEB"/>
            </a:solidFill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r" hangingPunct="0"/>
            <a:r>
              <a:rPr lang="uk-UA" sz="3000">
                <a:solidFill>
                  <a:srgbClr val="5E5E5E"/>
                </a:solidFill>
                <a:latin typeface="Helvetica Light"/>
              </a:rPr>
              <a:t>Департамент економічного розвитку і торгівлі</a:t>
            </a:r>
          </a:p>
        </p:txBody>
      </p:sp>
      <p:pic>
        <p:nvPicPr>
          <p:cNvPr id="17412" name="COA_of_Kyiv_Oblast.svg.png" descr="COA_of_Kyiv_Oblast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25150" y="12606338"/>
            <a:ext cx="6667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5" name="Загальна рейтингова оцінка"/>
          <p:cNvSpPr txBox="1"/>
          <p:nvPr/>
        </p:nvSpPr>
        <p:spPr>
          <a:xfrm>
            <a:off x="8066088" y="420688"/>
            <a:ext cx="8251825" cy="8286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71437" tIns="71437" rIns="71437" bIns="71437" anchor="ctr">
            <a:spAutoFit/>
          </a:bodyPr>
          <a:lstStyle/>
          <a:p>
            <a:pPr algn="ctr" defTabSz="457200" hangingPunct="0"/>
            <a:r>
              <a:rPr lang="uk-UA" sz="4500" b="1">
                <a:solidFill>
                  <a:srgbClr val="34373B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Загальна рейтингова оцінка</a:t>
            </a:r>
          </a:p>
        </p:txBody>
      </p:sp>
      <p:graphicFrame>
        <p:nvGraphicFramePr>
          <p:cNvPr id="136" name="Таблица"/>
          <p:cNvGraphicFramePr>
            <a:graphicFrameLocks noGrp="1"/>
          </p:cNvGraphicFramePr>
          <p:nvPr/>
        </p:nvGraphicFramePr>
        <p:xfrm>
          <a:off x="14239875" y="1524000"/>
          <a:ext cx="9185275" cy="9888538"/>
        </p:xfrm>
        <a:graphic>
          <a:graphicData uri="http://schemas.openxmlformats.org/drawingml/2006/table">
            <a:tbl>
              <a:tblPr/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572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Найменування 
району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Загальне місце району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1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2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3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4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5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6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7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8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Бориспільський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К.-Святошинський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82073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Вишгородський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82073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Яготинський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Васильківський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Броварський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Миронівський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Обухівський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Згурівський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П.-Хмельницький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Таращанський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Богуславський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Сквирський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Бородянський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Білоцерківський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Макарівський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Кагарлицький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Рокитнянський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Іванківський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Фастівський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Ставищенський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Баришівський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Володарський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Поліський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Тетіївський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37" name="Прямоугольник"/>
          <p:cNvSpPr/>
          <p:nvPr/>
        </p:nvSpPr>
        <p:spPr>
          <a:xfrm>
            <a:off x="292100" y="8759825"/>
            <a:ext cx="9683750" cy="3260725"/>
          </a:xfrm>
          <a:prstGeom prst="rect">
            <a:avLst/>
          </a:prstGeom>
          <a:gradFill>
            <a:gsLst>
              <a:gs pos="0">
                <a:srgbClr val="FBFBFB">
                  <a:alpha val="42545"/>
                </a:srgbClr>
              </a:gs>
              <a:gs pos="100000">
                <a:srgbClr val="BEBEBE">
                  <a:alpha val="42545"/>
                </a:srgbClr>
              </a:gs>
            </a:gsLst>
            <a:lin ang="10800000"/>
          </a:gradFill>
          <a:ln w="12700">
            <a:miter lim="400000"/>
          </a:ln>
          <a:effectLst>
            <a:outerShdw blurRad="1270000" dir="849510" rotWithShape="0">
              <a:srgbClr val="FFFFFF">
                <a:alpha val="52737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 sz="3200"/>
            </a:pPr>
            <a:endParaRPr lang="uk-UA" sz="3200" kern="0">
              <a:latin typeface="+mn-lt"/>
              <a:ea typeface="+mn-ea"/>
              <a:cs typeface="+mn-cs"/>
            </a:endParaRPr>
          </a:p>
        </p:txBody>
      </p:sp>
      <p:sp>
        <p:nvSpPr>
          <p:cNvPr id="138" name="Напрями:…"/>
          <p:cNvSpPr txBox="1"/>
          <p:nvPr/>
        </p:nvSpPr>
        <p:spPr>
          <a:xfrm>
            <a:off x="593725" y="8766175"/>
            <a:ext cx="10115550" cy="30368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1437" tIns="71437" rIns="71437" bIns="71437">
            <a:spAutoFit/>
          </a:bodyPr>
          <a:lstStyle/>
          <a:p>
            <a:pPr algn="just" hangingPunct="0"/>
            <a:r>
              <a:rPr lang="uk-UA" sz="28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Напрями: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uk-UA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Виконавча дисципліна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uk-UA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Економічна ефективність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uk-UA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Інвестиційний розвиток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uk-UA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Фінансова самодостатність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uk-UA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Відкритість влади та доступність до адміністративних послуг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uk-UA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Ефективність ринку праці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uk-UA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Розвиток інфраструктури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uk-UA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Відновлювана енергетика та енергоефективність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938" y="700088"/>
            <a:ext cx="8497887" cy="1066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Департамент економічного розвитку і торгівлі"/>
          <p:cNvSpPr txBox="1">
            <a:spLocks noChangeArrowheads="1"/>
          </p:cNvSpPr>
          <p:nvPr/>
        </p:nvSpPr>
        <p:spPr bwMode="auto">
          <a:xfrm>
            <a:off x="6350" y="12612688"/>
            <a:ext cx="24371300" cy="815975"/>
          </a:xfrm>
          <a:prstGeom prst="rect">
            <a:avLst/>
          </a:prstGeom>
          <a:solidFill>
            <a:srgbClr val="EBEBEB">
              <a:alpha val="57254"/>
            </a:srgbClr>
          </a:solidFill>
          <a:ln w="12700">
            <a:solidFill>
              <a:srgbClr val="EBEBEB"/>
            </a:solidFill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r" hangingPunct="0"/>
            <a:r>
              <a:rPr lang="ru-RU" sz="3000">
                <a:solidFill>
                  <a:srgbClr val="5E5E5E"/>
                </a:solidFill>
                <a:latin typeface="Helvetica Light"/>
              </a:rPr>
              <a:t>Департамент економічного розвитку і торгівлі</a:t>
            </a:r>
          </a:p>
        </p:txBody>
      </p:sp>
      <p:pic>
        <p:nvPicPr>
          <p:cNvPr id="19460" name="COA_of_Kyiv_Oblast.svg.png" descr="COA_of_Kyiv_Oblast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25150" y="12606338"/>
            <a:ext cx="6667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9461" name="Виконавча дисципліна"/>
          <p:cNvSpPr txBox="1">
            <a:spLocks noChangeArrowheads="1"/>
          </p:cNvSpPr>
          <p:nvPr/>
        </p:nvSpPr>
        <p:spPr bwMode="auto">
          <a:xfrm>
            <a:off x="8843963" y="420688"/>
            <a:ext cx="6696075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71437" tIns="71437" rIns="71437" bIns="71437" anchor="ctr">
            <a:spAutoFit/>
          </a:bodyPr>
          <a:lstStyle/>
          <a:p>
            <a:pPr algn="ctr" defTabSz="457200" hangingPunct="0"/>
            <a:r>
              <a:rPr lang="ru-RU" sz="4500" b="1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Виконавча дисципліна</a:t>
            </a:r>
          </a:p>
        </p:txBody>
      </p:sp>
      <p:graphicFrame>
        <p:nvGraphicFramePr>
          <p:cNvPr id="145" name="Таблица"/>
          <p:cNvGraphicFramePr>
            <a:graphicFrameLocks noGrp="1"/>
          </p:cNvGraphicFramePr>
          <p:nvPr/>
        </p:nvGraphicFramePr>
        <p:xfrm>
          <a:off x="13374688" y="1789113"/>
          <a:ext cx="9891712" cy="9756775"/>
        </p:xfrm>
        <a:graphic>
          <a:graphicData uri="http://schemas.openxmlformats.org/drawingml/2006/table">
            <a:tbl>
              <a:tblPr/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Найменування 
району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місце району
за напрямом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1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2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3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Макарівський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Бориспільський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Іванківський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4-7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Згурівський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11-13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Поліський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4-7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Сквирський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14-16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Вишгородський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17-18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Ставищенський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8-10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П.-Хмельницький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Кагарлицький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8-10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Богуславський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17-18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Броварський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Таращанський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К.-Святошинський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Яготинський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11-13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Тетіївський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8-10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Фастівський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4-7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Бородянський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14-16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Васильківський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11-13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Білоцерківський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4-7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Баришівський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Володарський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Рокитнянський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14-16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Миронівський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Обухівський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47" name="Прямоугольник"/>
          <p:cNvSpPr/>
          <p:nvPr/>
        </p:nvSpPr>
        <p:spPr>
          <a:xfrm>
            <a:off x="0" y="10202863"/>
            <a:ext cx="12993688" cy="2403475"/>
          </a:xfrm>
          <a:prstGeom prst="rect">
            <a:avLst/>
          </a:prstGeom>
          <a:gradFill>
            <a:gsLst>
              <a:gs pos="0">
                <a:srgbClr val="FBFBFB">
                  <a:alpha val="42545"/>
                </a:srgbClr>
              </a:gs>
              <a:gs pos="100000">
                <a:srgbClr val="BEBEBE">
                  <a:alpha val="42545"/>
                </a:srgbClr>
              </a:gs>
            </a:gsLst>
            <a:lin ang="10800000"/>
          </a:gradFill>
          <a:ln w="12700">
            <a:miter lim="400000"/>
          </a:ln>
          <a:effectLst>
            <a:outerShdw blurRad="1270000" dir="849510" rotWithShape="0">
              <a:srgbClr val="FFFFFF">
                <a:alpha val="52737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 sz="3200"/>
            </a:pPr>
            <a:endParaRPr sz="3200" kern="0">
              <a:latin typeface="+mn-lt"/>
              <a:ea typeface="+mn-ea"/>
              <a:cs typeface="+mn-cs"/>
            </a:endParaRPr>
          </a:p>
        </p:txBody>
      </p:sp>
      <p:sp>
        <p:nvSpPr>
          <p:cNvPr id="148" name="Показники напряму:…"/>
          <p:cNvSpPr txBox="1"/>
          <p:nvPr/>
        </p:nvSpPr>
        <p:spPr>
          <a:xfrm>
            <a:off x="323850" y="10202863"/>
            <a:ext cx="12565063" cy="24034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1437" tIns="71437" rIns="71437" bIns="71437">
            <a:spAutoFit/>
          </a:bodyPr>
          <a:lstStyle/>
          <a:p>
            <a:pPr algn="just" hangingPunct="0"/>
            <a:r>
              <a:rPr lang="ru-RU" sz="28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Показники напряму: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Відсоток виконання актів та доручень Президента України, Кабінету Міністрів України, актів міністерств, інших центральних органів виконавчої влади, розпоряджень та доручень голови облдержадміністрації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Відсоток своєчасно розглянутих звернень громадян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Відсоток своєчасно розглянутих звернень громадян, які надійшли через комунальний заклад "Київський обласний контактний центр опрацювання звернень до органів виконавчої влади"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742950"/>
            <a:ext cx="9102725" cy="1142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Департамент економічного розвитку і торгівлі"/>
          <p:cNvSpPr txBox="1">
            <a:spLocks noChangeArrowheads="1"/>
          </p:cNvSpPr>
          <p:nvPr/>
        </p:nvSpPr>
        <p:spPr bwMode="auto">
          <a:xfrm>
            <a:off x="6350" y="12612688"/>
            <a:ext cx="24371300" cy="815975"/>
          </a:xfrm>
          <a:prstGeom prst="rect">
            <a:avLst/>
          </a:prstGeom>
          <a:solidFill>
            <a:srgbClr val="EBEBEB">
              <a:alpha val="57254"/>
            </a:srgbClr>
          </a:solidFill>
          <a:ln w="12700">
            <a:solidFill>
              <a:srgbClr val="EBEBEB"/>
            </a:solidFill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r" hangingPunct="0"/>
            <a:r>
              <a:rPr lang="ru-RU" sz="3000">
                <a:solidFill>
                  <a:srgbClr val="5E5E5E"/>
                </a:solidFill>
                <a:latin typeface="Helvetica Light"/>
              </a:rPr>
              <a:t>Департамент економічного розвитку і торгівлі</a:t>
            </a:r>
          </a:p>
        </p:txBody>
      </p:sp>
      <p:pic>
        <p:nvPicPr>
          <p:cNvPr id="21508" name="COA_of_Kyiv_Oblast.svg.png" descr="COA_of_Kyiv_Oblast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25150" y="12606338"/>
            <a:ext cx="6667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1509" name="Економічна ефективність"/>
          <p:cNvSpPr txBox="1">
            <a:spLocks noChangeArrowheads="1"/>
          </p:cNvSpPr>
          <p:nvPr/>
        </p:nvSpPr>
        <p:spPr bwMode="auto">
          <a:xfrm>
            <a:off x="8428038" y="420688"/>
            <a:ext cx="7527925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71437" tIns="71437" rIns="71437" bIns="71437" anchor="ctr">
            <a:spAutoFit/>
          </a:bodyPr>
          <a:lstStyle/>
          <a:p>
            <a:pPr algn="ctr" defTabSz="457200" hangingPunct="0"/>
            <a:r>
              <a:rPr lang="ru-RU" sz="4500" b="1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Економічна ефективність</a:t>
            </a:r>
          </a:p>
        </p:txBody>
      </p:sp>
      <p:graphicFrame>
        <p:nvGraphicFramePr>
          <p:cNvPr id="155" name="Таблица"/>
          <p:cNvGraphicFramePr>
            <a:graphicFrameLocks noGrp="1"/>
          </p:cNvGraphicFramePr>
          <p:nvPr/>
        </p:nvGraphicFramePr>
        <p:xfrm>
          <a:off x="13433425" y="2049463"/>
          <a:ext cx="9578975" cy="9682162"/>
        </p:xfrm>
        <a:graphic>
          <a:graphicData uri="http://schemas.openxmlformats.org/drawingml/2006/table">
            <a:tbl>
              <a:tblPr/>
              <a:tblGrid>
                <a:gridCol w="24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Найменування 
району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місце району
за напрямом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1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2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3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4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5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Бориспільський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К.-Святошинський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Миронівський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Обухівський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Рокитнянський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Броварський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Вишгородський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Яготинський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Васильківський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Білоцерківський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Згурівський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Баришівський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Сквирський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Кагарлицький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П.-Хмельницький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Володарський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Ставищенський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 Light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Макарівський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Поліський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Бородянський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Богуславський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Фастівський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Таращанський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Іванківський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Тетіївський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57" name="Прямоугольник"/>
          <p:cNvSpPr/>
          <p:nvPr/>
        </p:nvSpPr>
        <p:spPr>
          <a:xfrm>
            <a:off x="0" y="10202863"/>
            <a:ext cx="12800013" cy="2403475"/>
          </a:xfrm>
          <a:prstGeom prst="rect">
            <a:avLst/>
          </a:prstGeom>
          <a:gradFill>
            <a:gsLst>
              <a:gs pos="0">
                <a:srgbClr val="FBFBFB">
                  <a:alpha val="42545"/>
                </a:srgbClr>
              </a:gs>
              <a:gs pos="100000">
                <a:srgbClr val="BEBEBE">
                  <a:alpha val="42545"/>
                </a:srgbClr>
              </a:gs>
            </a:gsLst>
            <a:lin ang="10800000"/>
          </a:gradFill>
          <a:ln w="12700">
            <a:miter lim="400000"/>
          </a:ln>
          <a:effectLst>
            <a:outerShdw blurRad="1270000" dir="849510" rotWithShape="0">
              <a:srgbClr val="FFFFFF">
                <a:alpha val="52737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 sz="3200"/>
            </a:pPr>
            <a:endParaRPr sz="3200" kern="0">
              <a:latin typeface="+mn-lt"/>
              <a:ea typeface="+mn-ea"/>
              <a:cs typeface="+mn-cs"/>
            </a:endParaRPr>
          </a:p>
        </p:txBody>
      </p:sp>
      <p:sp>
        <p:nvSpPr>
          <p:cNvPr id="158" name="Показники напряму:…"/>
          <p:cNvSpPr txBox="1"/>
          <p:nvPr/>
        </p:nvSpPr>
        <p:spPr>
          <a:xfrm>
            <a:off x="323850" y="10202863"/>
            <a:ext cx="12565063" cy="21145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1437" tIns="71437" rIns="71437" bIns="71437">
            <a:spAutoFit/>
          </a:bodyPr>
          <a:lstStyle/>
          <a:p>
            <a:pPr algn="just" hangingPunct="0"/>
            <a:r>
              <a:rPr lang="ru-RU" sz="28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Показники напряму: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Обсяг реалізованої промислової продукції у розрахунку на одну особу населення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Реалізація основних видів продукції сільськогосподарськими підприємствами за районами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Обсяг виконаних будівельних робіт у розрахунку на одну особу населення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Роздрібний товарооборот у розрахунку на 1 особу населення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Індекс фізичного обсягу роздрібного товарообороту підприємств (у порівнянних цінах)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2725" y="673100"/>
            <a:ext cx="9077325" cy="1139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Департамент економічного розвитку і торгівлі"/>
          <p:cNvSpPr txBox="1">
            <a:spLocks noChangeArrowheads="1"/>
          </p:cNvSpPr>
          <p:nvPr/>
        </p:nvSpPr>
        <p:spPr bwMode="auto">
          <a:xfrm>
            <a:off x="6350" y="12612688"/>
            <a:ext cx="24371300" cy="815975"/>
          </a:xfrm>
          <a:prstGeom prst="rect">
            <a:avLst/>
          </a:prstGeom>
          <a:solidFill>
            <a:srgbClr val="EBEBEB">
              <a:alpha val="57254"/>
            </a:srgbClr>
          </a:solidFill>
          <a:ln w="12700">
            <a:solidFill>
              <a:srgbClr val="EBEBEB"/>
            </a:solidFill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r" hangingPunct="0"/>
            <a:r>
              <a:rPr lang="ru-RU" sz="3000">
                <a:solidFill>
                  <a:srgbClr val="5E5E5E"/>
                </a:solidFill>
                <a:latin typeface="Helvetica Light"/>
              </a:rPr>
              <a:t>Департамент економічного розвитку і торгівлі</a:t>
            </a:r>
          </a:p>
        </p:txBody>
      </p:sp>
      <p:pic>
        <p:nvPicPr>
          <p:cNvPr id="23556" name="COA_of_Kyiv_Oblast.svg.png" descr="COA_of_Kyiv_Oblast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25150" y="12606338"/>
            <a:ext cx="6667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aphicFrame>
        <p:nvGraphicFramePr>
          <p:cNvPr id="165" name="Таблица"/>
          <p:cNvGraphicFramePr>
            <a:graphicFrameLocks noGrp="1"/>
          </p:cNvGraphicFramePr>
          <p:nvPr/>
        </p:nvGraphicFramePr>
        <p:xfrm>
          <a:off x="14333538" y="1785938"/>
          <a:ext cx="9091612" cy="9758362"/>
        </p:xfrm>
        <a:graphic>
          <a:graphicData uri="http://schemas.openxmlformats.org/drawingml/2006/table">
            <a:tbl>
              <a:tblPr/>
              <a:tblGrid>
                <a:gridCol w="3005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Найменування 
району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місце району
за напрямом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" pitchFamily="34" charset="0"/>
                        </a:rPr>
                        <a:t>1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" pitchFamily="34" charset="0"/>
                        </a:rPr>
                        <a:t>2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" pitchFamily="34" charset="0"/>
                        </a:rPr>
                        <a:t>3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Броварський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12-13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Бориспільський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Миронівський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Богуславський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К.-Святошинський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Рокитнянський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Васильківський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П.-Хмельницький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Яготинський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Вишгородський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Таращанський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Макарівський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Згурівський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14-15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Ставищенський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Баришівський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Бородянський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Кагарлицький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Сквирський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12-13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Білоцерківський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14-15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Обухівський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18-19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Іванківський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Володарський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18-19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Фастівський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Тетіївський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Поліський 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23726" name="Інвестиційно-інноваційний розвиток та…"/>
          <p:cNvSpPr txBox="1">
            <a:spLocks noChangeArrowheads="1"/>
          </p:cNvSpPr>
          <p:nvPr/>
        </p:nvSpPr>
        <p:spPr bwMode="auto">
          <a:xfrm>
            <a:off x="8694738" y="539750"/>
            <a:ext cx="6994525" cy="8366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71437" tIns="71437" rIns="71437" bIns="71437" anchor="ctr">
            <a:spAutoFit/>
          </a:bodyPr>
          <a:lstStyle/>
          <a:p>
            <a:pPr algn="ctr" defTabSz="457200" hangingPunct="0"/>
            <a:r>
              <a:rPr lang="ru-RU" sz="4500" b="1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Інвестиційний розвиток</a:t>
            </a:r>
          </a:p>
        </p:txBody>
      </p:sp>
      <p:sp>
        <p:nvSpPr>
          <p:cNvPr id="167" name="Прямоугольник"/>
          <p:cNvSpPr/>
          <p:nvPr/>
        </p:nvSpPr>
        <p:spPr>
          <a:xfrm>
            <a:off x="0" y="9731375"/>
            <a:ext cx="13433425" cy="2874963"/>
          </a:xfrm>
          <a:prstGeom prst="rect">
            <a:avLst/>
          </a:prstGeom>
          <a:gradFill>
            <a:gsLst>
              <a:gs pos="0">
                <a:srgbClr val="FBFBFB">
                  <a:alpha val="42545"/>
                </a:srgbClr>
              </a:gs>
              <a:gs pos="100000">
                <a:srgbClr val="BEBEBE">
                  <a:alpha val="42545"/>
                </a:srgbClr>
              </a:gs>
            </a:gsLst>
            <a:lin ang="10800000"/>
          </a:gradFill>
          <a:ln w="12700">
            <a:miter lim="400000"/>
          </a:ln>
          <a:effectLst>
            <a:outerShdw blurRad="1270000" dir="849510" rotWithShape="0">
              <a:srgbClr val="FFFFFF">
                <a:alpha val="52737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 sz="3200"/>
            </a:pPr>
            <a:endParaRPr sz="3200" kern="0">
              <a:latin typeface="+mn-lt"/>
              <a:ea typeface="+mn-ea"/>
              <a:cs typeface="+mn-cs"/>
            </a:endParaRPr>
          </a:p>
        </p:txBody>
      </p:sp>
      <p:sp>
        <p:nvSpPr>
          <p:cNvPr id="168" name="Показники напряму:…"/>
          <p:cNvSpPr txBox="1"/>
          <p:nvPr/>
        </p:nvSpPr>
        <p:spPr>
          <a:xfrm>
            <a:off x="173038" y="9815513"/>
            <a:ext cx="13088937" cy="24209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1437" tIns="71437" rIns="71437" bIns="71437">
            <a:spAutoFit/>
          </a:bodyPr>
          <a:lstStyle/>
          <a:p>
            <a:pPr algn="just" hangingPunct="0"/>
            <a:r>
              <a:rPr lang="ru-RU" sz="28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Показники напряму: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Обсяг капітальних інвестицій (крім інвестицій з державного бюджету) у розрахунку на одну особу населення наростаючим підсумком з початку року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Темп зростання (зменшення) обсягу прямих іноземних інвестицій (акціонерного капіталу), відсотків до обсягу на початок року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Обсяг прямих іноземних інвестицій (акціонерного капіталу) у розрахунку на одну особу населення наростаючим підсумком з початку інвестування, доларів США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1313" y="728663"/>
            <a:ext cx="8589962" cy="107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Департамент економічного розвитку і торгівлі"/>
          <p:cNvSpPr txBox="1">
            <a:spLocks noChangeArrowheads="1"/>
          </p:cNvSpPr>
          <p:nvPr/>
        </p:nvSpPr>
        <p:spPr bwMode="auto">
          <a:xfrm>
            <a:off x="6350" y="12612688"/>
            <a:ext cx="24371300" cy="815975"/>
          </a:xfrm>
          <a:prstGeom prst="rect">
            <a:avLst/>
          </a:prstGeom>
          <a:solidFill>
            <a:srgbClr val="EBEBEB">
              <a:alpha val="57254"/>
            </a:srgbClr>
          </a:solidFill>
          <a:ln w="12700">
            <a:solidFill>
              <a:srgbClr val="EBEBEB"/>
            </a:solidFill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r" hangingPunct="0"/>
            <a:r>
              <a:rPr lang="ru-RU" sz="3000">
                <a:solidFill>
                  <a:srgbClr val="5E5E5E"/>
                </a:solidFill>
                <a:latin typeface="Helvetica Light"/>
              </a:rPr>
              <a:t>Департамент економічного розвитку і торгівлі</a:t>
            </a:r>
          </a:p>
        </p:txBody>
      </p:sp>
      <p:pic>
        <p:nvPicPr>
          <p:cNvPr id="25604" name="COA_of_Kyiv_Oblast.svg.png" descr="COA_of_Kyiv_Oblast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25150" y="12606338"/>
            <a:ext cx="6667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aphicFrame>
        <p:nvGraphicFramePr>
          <p:cNvPr id="175" name="Таблица"/>
          <p:cNvGraphicFramePr>
            <a:graphicFrameLocks noGrp="1"/>
          </p:cNvGraphicFramePr>
          <p:nvPr/>
        </p:nvGraphicFramePr>
        <p:xfrm>
          <a:off x="14333538" y="1743075"/>
          <a:ext cx="9091612" cy="9758363"/>
        </p:xfrm>
        <a:graphic>
          <a:graphicData uri="http://schemas.openxmlformats.org/drawingml/2006/table">
            <a:tbl>
              <a:tblPr/>
              <a:tblGrid>
                <a:gridCol w="3005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Найменування 
району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місце району
за напрямом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1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2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3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Бориспільський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К.-Святошинський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Обухівський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Вишгородський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Васильківський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6-7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Броварський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Кагарлицький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Згурівський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12-13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10-11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Яготинський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12-13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Бородянський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Володарський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Макарівський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Іванківський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10-11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Поліський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23-24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Таращанський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23-24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Сквирський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15-19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Баришівський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15-19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Рокитнянський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15-19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Богуславський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Фастівський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Ставищенський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15-19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Білоцерківський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6-7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Миронівський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Тетіївський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15-19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П.-Хмельницький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25774" name="Фінансова самодостатність"/>
          <p:cNvSpPr txBox="1">
            <a:spLocks noChangeArrowheads="1"/>
          </p:cNvSpPr>
          <p:nvPr/>
        </p:nvSpPr>
        <p:spPr bwMode="auto">
          <a:xfrm>
            <a:off x="8164513" y="542925"/>
            <a:ext cx="8054975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71437" tIns="71437" rIns="71437" bIns="71437" anchor="ctr">
            <a:spAutoFit/>
          </a:bodyPr>
          <a:lstStyle/>
          <a:p>
            <a:pPr algn="ctr" defTabSz="457200" hangingPunct="0"/>
            <a:r>
              <a:rPr lang="ru-RU" sz="4500" b="1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Фінансова самодостатність</a:t>
            </a:r>
          </a:p>
        </p:txBody>
      </p:sp>
      <p:sp>
        <p:nvSpPr>
          <p:cNvPr id="177" name="Прямоугольник"/>
          <p:cNvSpPr/>
          <p:nvPr/>
        </p:nvSpPr>
        <p:spPr>
          <a:xfrm>
            <a:off x="0" y="9182100"/>
            <a:ext cx="13433425" cy="3424238"/>
          </a:xfrm>
          <a:prstGeom prst="rect">
            <a:avLst/>
          </a:prstGeom>
          <a:gradFill>
            <a:gsLst>
              <a:gs pos="0">
                <a:srgbClr val="FBFBFB">
                  <a:alpha val="42545"/>
                </a:srgbClr>
              </a:gs>
              <a:gs pos="100000">
                <a:srgbClr val="BEBEBE">
                  <a:alpha val="42545"/>
                </a:srgbClr>
              </a:gs>
            </a:gsLst>
            <a:lin ang="10800000"/>
          </a:gradFill>
          <a:ln w="12700">
            <a:miter lim="400000"/>
          </a:ln>
          <a:effectLst>
            <a:outerShdw blurRad="1270000" dir="849510" rotWithShape="0">
              <a:srgbClr val="FFFFFF">
                <a:alpha val="52737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 sz="3200"/>
            </a:pPr>
            <a:endParaRPr sz="3200" kern="0">
              <a:latin typeface="+mn-lt"/>
              <a:ea typeface="+mn-ea"/>
              <a:cs typeface="+mn-cs"/>
            </a:endParaRPr>
          </a:p>
        </p:txBody>
      </p:sp>
      <p:sp>
        <p:nvSpPr>
          <p:cNvPr id="178" name="Показники напряму:…"/>
          <p:cNvSpPr txBox="1"/>
          <p:nvPr/>
        </p:nvSpPr>
        <p:spPr>
          <a:xfrm>
            <a:off x="173038" y="9388475"/>
            <a:ext cx="13260387" cy="21129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1437" tIns="71437" rIns="71437" bIns="71437">
            <a:spAutoFit/>
          </a:bodyPr>
          <a:lstStyle/>
          <a:p>
            <a:pPr hangingPunct="0"/>
            <a:r>
              <a:rPr lang="ru-RU" sz="28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Показники напряму: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Темп зростання (зменшення) доходів місцевих бюджетів (без трансфертів), відсотків до попереднього року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Доходи місцевих бюджетів (без трансфертів) у розрахунку на одну особу населення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Темп зростання (зменшення) податкового боргу за грошовими зобов’язаннями платників податків без урахування податкового боргу платників податків, які перебувають у процедурах банкрутства або щодо яких судом прийнято рішення (постанову) про зупинення провадження у справі, відсотків до початку року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957263"/>
            <a:ext cx="8488363" cy="1065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Департамент економічного розвитку і торгівлі"/>
          <p:cNvSpPr txBox="1">
            <a:spLocks noChangeArrowheads="1"/>
          </p:cNvSpPr>
          <p:nvPr/>
        </p:nvSpPr>
        <p:spPr bwMode="auto">
          <a:xfrm>
            <a:off x="6350" y="12612688"/>
            <a:ext cx="24371300" cy="815975"/>
          </a:xfrm>
          <a:prstGeom prst="rect">
            <a:avLst/>
          </a:prstGeom>
          <a:solidFill>
            <a:srgbClr val="EBEBEB">
              <a:alpha val="57254"/>
            </a:srgbClr>
          </a:solidFill>
          <a:ln w="12700">
            <a:solidFill>
              <a:srgbClr val="EBEBEB"/>
            </a:solidFill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r" hangingPunct="0"/>
            <a:r>
              <a:rPr lang="ru-RU" sz="3000">
                <a:solidFill>
                  <a:srgbClr val="5E5E5E"/>
                </a:solidFill>
                <a:latin typeface="Helvetica Light"/>
              </a:rPr>
              <a:t>Департамент економічного розвитку і торгівлі</a:t>
            </a:r>
          </a:p>
        </p:txBody>
      </p:sp>
      <p:pic>
        <p:nvPicPr>
          <p:cNvPr id="27652" name="COA_of_Kyiv_Oblast.svg.png" descr="COA_of_Kyiv_Oblast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25150" y="12606338"/>
            <a:ext cx="6667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aphicFrame>
        <p:nvGraphicFramePr>
          <p:cNvPr id="195" name="Таблица"/>
          <p:cNvGraphicFramePr>
            <a:graphicFrameLocks noGrp="1"/>
          </p:cNvGraphicFramePr>
          <p:nvPr/>
        </p:nvGraphicFramePr>
        <p:xfrm>
          <a:off x="13181013" y="1939925"/>
          <a:ext cx="10452100" cy="9756775"/>
        </p:xfrm>
        <a:graphic>
          <a:graphicData uri="http://schemas.openxmlformats.org/drawingml/2006/table">
            <a:tbl>
              <a:tblPr/>
              <a:tblGrid>
                <a:gridCol w="2671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9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Найменування 
району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місце району
за напрямом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1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2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3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4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5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К.-Святошинський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Вишгородський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Бородянський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5-11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Миронівський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5-11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П.-Хмельницький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17-21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Васильківський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12-13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Білоцерківський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17-18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5-11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Яготинський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5-11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Бориспільський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2-3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Таращанський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7-8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5-11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Ставищенський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Обухівський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14-16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Фастівський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12-13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Сквирський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5-11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Іванківський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14-16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Згурівський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13-14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17-21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Броварський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5-11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Тетіївський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2-3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Богуславський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14-16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Баришівський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7-8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17-21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Володарський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Кагарлицький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Макарівський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17-18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17-21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Поліський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17-21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23-25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Рокитнянський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22-23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27877" name="Відкритість влади та…"/>
          <p:cNvSpPr txBox="1">
            <a:spLocks noChangeArrowheads="1"/>
          </p:cNvSpPr>
          <p:nvPr/>
        </p:nvSpPr>
        <p:spPr bwMode="auto">
          <a:xfrm>
            <a:off x="6311900" y="200025"/>
            <a:ext cx="11760200" cy="151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71437" tIns="71437" rIns="71437" bIns="71437" anchor="ctr">
            <a:spAutoFit/>
          </a:bodyPr>
          <a:lstStyle/>
          <a:p>
            <a:pPr algn="ctr" defTabSz="457200" hangingPunct="0"/>
            <a:r>
              <a:rPr lang="ru-RU" sz="4500" b="1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Відкритість влади та </a:t>
            </a:r>
          </a:p>
          <a:p>
            <a:pPr algn="ctr" defTabSz="457200" hangingPunct="0"/>
            <a:r>
              <a:rPr lang="ru-RU" sz="4500" b="1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доступність до адміністративних послуг</a:t>
            </a:r>
          </a:p>
        </p:txBody>
      </p:sp>
      <p:sp>
        <p:nvSpPr>
          <p:cNvPr id="197" name="Прямоугольник"/>
          <p:cNvSpPr/>
          <p:nvPr/>
        </p:nvSpPr>
        <p:spPr>
          <a:xfrm>
            <a:off x="0" y="9329738"/>
            <a:ext cx="13092113" cy="3276600"/>
          </a:xfrm>
          <a:prstGeom prst="rect">
            <a:avLst/>
          </a:prstGeom>
          <a:gradFill>
            <a:gsLst>
              <a:gs pos="0">
                <a:srgbClr val="FBFBFB">
                  <a:alpha val="42545"/>
                </a:srgbClr>
              </a:gs>
              <a:gs pos="100000">
                <a:srgbClr val="BEBEBE">
                  <a:alpha val="42545"/>
                </a:srgbClr>
              </a:gs>
            </a:gsLst>
            <a:lin ang="10800000"/>
          </a:gradFill>
          <a:ln w="12700">
            <a:miter lim="400000"/>
          </a:ln>
          <a:effectLst>
            <a:outerShdw blurRad="1270000" dir="849510" rotWithShape="0">
              <a:srgbClr val="FFFFFF">
                <a:alpha val="52737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 sz="3200"/>
            </a:pPr>
            <a:endParaRPr sz="3200" kern="0">
              <a:latin typeface="+mn-lt"/>
              <a:ea typeface="+mn-ea"/>
              <a:cs typeface="+mn-cs"/>
            </a:endParaRPr>
          </a:p>
        </p:txBody>
      </p:sp>
      <p:sp>
        <p:nvSpPr>
          <p:cNvPr id="198" name="Показники напряму:…"/>
          <p:cNvSpPr txBox="1"/>
          <p:nvPr/>
        </p:nvSpPr>
        <p:spPr>
          <a:xfrm>
            <a:off x="88900" y="9461500"/>
            <a:ext cx="13003213" cy="30130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1437" tIns="71437" rIns="71437" bIns="71437">
            <a:spAutoFit/>
          </a:bodyPr>
          <a:lstStyle/>
          <a:p>
            <a:pPr algn="just" hangingPunct="0"/>
            <a:r>
              <a:rPr lang="ru-RU" sz="28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Показники напряму: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Кількість наданих адміністративних послуг центрами надання адміністративних послуг у розрахунку на 1 тис. осіб наявного населення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Кількість видів послуг, які фактично можна отримати в центрах надання адміністративних послуг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Кількість електронних послуг, що надаються в районі/місті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Обсяг оголошених закупівель товарів, робіт, послуг у системі електронних закупівель "ProZorro" в районі/місті, грн./1 тис. Осіб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Обсяг зекономлених коштів за допомогою системи електронних закупівель "ProZorro" в районі/місті, грн./1 тис. Осіб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6325" y="604838"/>
            <a:ext cx="8740775" cy="1097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Департамент економічного розвитку і торгівлі"/>
          <p:cNvSpPr txBox="1">
            <a:spLocks noChangeArrowheads="1"/>
          </p:cNvSpPr>
          <p:nvPr/>
        </p:nvSpPr>
        <p:spPr bwMode="auto">
          <a:xfrm>
            <a:off x="6350" y="12612688"/>
            <a:ext cx="24371300" cy="815975"/>
          </a:xfrm>
          <a:prstGeom prst="rect">
            <a:avLst/>
          </a:prstGeom>
          <a:solidFill>
            <a:srgbClr val="EBEBEB">
              <a:alpha val="57254"/>
            </a:srgbClr>
          </a:solidFill>
          <a:ln w="12700">
            <a:solidFill>
              <a:srgbClr val="EBEBEB"/>
            </a:solidFill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r" hangingPunct="0"/>
            <a:r>
              <a:rPr lang="ru-RU" sz="3000">
                <a:solidFill>
                  <a:srgbClr val="5E5E5E"/>
                </a:solidFill>
                <a:latin typeface="Helvetica Light"/>
              </a:rPr>
              <a:t>Департамент економічного розвитку і торгівлі</a:t>
            </a:r>
          </a:p>
        </p:txBody>
      </p:sp>
      <p:pic>
        <p:nvPicPr>
          <p:cNvPr id="29700" name="COA_of_Kyiv_Oblast.svg.png" descr="COA_of_Kyiv_Oblast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25150" y="12606338"/>
            <a:ext cx="6667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aphicFrame>
        <p:nvGraphicFramePr>
          <p:cNvPr id="205" name="Таблица"/>
          <p:cNvGraphicFramePr>
            <a:graphicFrameLocks noGrp="1"/>
          </p:cNvGraphicFramePr>
          <p:nvPr/>
        </p:nvGraphicFramePr>
        <p:xfrm>
          <a:off x="13649325" y="1527175"/>
          <a:ext cx="8543925" cy="9756775"/>
        </p:xfrm>
        <a:graphic>
          <a:graphicData uri="http://schemas.openxmlformats.org/drawingml/2006/table">
            <a:tbl>
              <a:tblPr/>
              <a:tblGrid>
                <a:gridCol w="26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Найменування 
району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місце району
за напрямом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1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2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3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4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Вишгородський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Бориспільський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2-5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Обухівський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2-5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Баришівський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6-8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Васильківський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6-8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Броварський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Яготинський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16-19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Іванківський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Сквирський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Богуславський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16-19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П.-Хмельницький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Фастівський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2-5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Білоцерківський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Макарівський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Кагарлицький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К.-Святошинський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6-8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Рокитнянський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16-19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Миронівський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Бородянський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2-5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Поліський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" pitchFamily="34" charset="0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" pitchFamily="34" charset="0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Згурівський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Таращанський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16-19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Ставищенський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Володарський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Тетіївський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29898" name="Ефективність ринку праці"/>
          <p:cNvSpPr txBox="1">
            <a:spLocks noChangeArrowheads="1"/>
          </p:cNvSpPr>
          <p:nvPr/>
        </p:nvSpPr>
        <p:spPr bwMode="auto">
          <a:xfrm>
            <a:off x="8366125" y="542925"/>
            <a:ext cx="76517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71437" tIns="71437" rIns="71437" bIns="71437" anchor="ctr">
            <a:spAutoFit/>
          </a:bodyPr>
          <a:lstStyle/>
          <a:p>
            <a:pPr algn="ctr" defTabSz="457200" hangingPunct="0"/>
            <a:r>
              <a:rPr lang="ru-RU" sz="4500" b="1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Ефективність ринку праці</a:t>
            </a:r>
          </a:p>
        </p:txBody>
      </p:sp>
      <p:sp>
        <p:nvSpPr>
          <p:cNvPr id="207" name="Прямоугольник"/>
          <p:cNvSpPr/>
          <p:nvPr/>
        </p:nvSpPr>
        <p:spPr>
          <a:xfrm>
            <a:off x="0" y="9329738"/>
            <a:ext cx="13433425" cy="3276600"/>
          </a:xfrm>
          <a:prstGeom prst="rect">
            <a:avLst/>
          </a:prstGeom>
          <a:gradFill>
            <a:gsLst>
              <a:gs pos="0">
                <a:srgbClr val="FBFBFB">
                  <a:alpha val="42545"/>
                </a:srgbClr>
              </a:gs>
              <a:gs pos="100000">
                <a:srgbClr val="BEBEBE">
                  <a:alpha val="42545"/>
                </a:srgbClr>
              </a:gs>
            </a:gsLst>
            <a:lin ang="10800000"/>
          </a:gradFill>
          <a:ln w="12700">
            <a:miter lim="400000"/>
          </a:ln>
          <a:effectLst>
            <a:outerShdw blurRad="1270000" dir="849510" rotWithShape="0">
              <a:srgbClr val="FFFFFF">
                <a:alpha val="52737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 sz="3200"/>
            </a:pPr>
            <a:endParaRPr sz="3200" kern="0">
              <a:latin typeface="+mn-lt"/>
              <a:ea typeface="+mn-ea"/>
              <a:cs typeface="+mn-cs"/>
            </a:endParaRPr>
          </a:p>
        </p:txBody>
      </p:sp>
      <p:sp>
        <p:nvSpPr>
          <p:cNvPr id="208" name="Показники напряму:…"/>
          <p:cNvSpPr txBox="1"/>
          <p:nvPr/>
        </p:nvSpPr>
        <p:spPr>
          <a:xfrm>
            <a:off x="214313" y="9461500"/>
            <a:ext cx="13004800" cy="21145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1437" tIns="71437" rIns="71437" bIns="71437">
            <a:spAutoFit/>
          </a:bodyPr>
          <a:lstStyle/>
          <a:p>
            <a:pPr algn="just" hangingPunct="0"/>
            <a:r>
              <a:rPr lang="ru-RU" sz="28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Показники напряму: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Навантаження на одне вільне робоче місце (вакантну посаду)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Кількість працевлаштованих осіб до загальної кількості зареєстрованих безробітних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Середньомісячна заробітна плата штатних працівників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Заборгованість із виплати заробітної плати працівникам економічно активних підприємств (установ, організацій)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8525" y="625475"/>
            <a:ext cx="8969375" cy="1125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Департамент економічного розвитку і торгівлі"/>
          <p:cNvSpPr txBox="1">
            <a:spLocks noChangeArrowheads="1"/>
          </p:cNvSpPr>
          <p:nvPr/>
        </p:nvSpPr>
        <p:spPr bwMode="auto">
          <a:xfrm>
            <a:off x="6350" y="12612688"/>
            <a:ext cx="24371300" cy="815975"/>
          </a:xfrm>
          <a:prstGeom prst="rect">
            <a:avLst/>
          </a:prstGeom>
          <a:solidFill>
            <a:srgbClr val="EBEBEB">
              <a:alpha val="57254"/>
            </a:srgbClr>
          </a:solidFill>
          <a:ln w="12700">
            <a:solidFill>
              <a:srgbClr val="EBEBEB"/>
            </a:solidFill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r" hangingPunct="0"/>
            <a:r>
              <a:rPr lang="ru-RU" sz="3000">
                <a:solidFill>
                  <a:srgbClr val="5E5E5E"/>
                </a:solidFill>
                <a:latin typeface="Helvetica Light"/>
              </a:rPr>
              <a:t>Департамент економічного розвитку і торгівлі</a:t>
            </a:r>
          </a:p>
        </p:txBody>
      </p:sp>
      <p:pic>
        <p:nvPicPr>
          <p:cNvPr id="31748" name="COA_of_Kyiv_Oblast.svg.png" descr="COA_of_Kyiv_Oblast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25150" y="12606338"/>
            <a:ext cx="6667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aphicFrame>
        <p:nvGraphicFramePr>
          <p:cNvPr id="215" name="Таблица"/>
          <p:cNvGraphicFramePr>
            <a:graphicFrameLocks noGrp="1"/>
          </p:cNvGraphicFramePr>
          <p:nvPr/>
        </p:nvGraphicFramePr>
        <p:xfrm>
          <a:off x="13306425" y="1779588"/>
          <a:ext cx="9264650" cy="9756775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Найменування 
району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місце району
за напрямом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1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2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" pitchFamily="34" charset="0"/>
                        <a:ea typeface="Helvetica Light"/>
                        <a:cs typeface="Helvetica" pitchFamily="34" charset="0"/>
                        <a:sym typeface="Helvetica" pitchFamily="34" charset="0"/>
                      </a:endParaRP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" pitchFamily="34" charset="0"/>
                          <a:sym typeface="Helvetica" pitchFamily="34" charset="0"/>
                        </a:rPr>
                        <a:t>4</a:t>
                      </a:r>
                    </a:p>
                  </a:txBody>
                  <a:tcPr marL="25400" marR="25400" marT="0" marB="254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К.-Святошинський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Бориспільський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Яготинський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Таращанський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Броварський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Рокитнянський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Вишгородський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Згурівський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Васильківський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Макарівський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Кагарлицький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Богуславський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23-24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Обухівський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Бородянський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13-14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Сквирський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Фастівський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Білоцерківський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" pitchFamily="34" charset="0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П.-Хмельницький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23-24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Тетіївський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Баришівський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19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Миронівський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20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Іванківський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Ставищенський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21-22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23-24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Володарський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15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" pitchFamily="34" charset="0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23-24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Поліський 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" pitchFamily="34" charset="0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" pitchFamily="34" charset="0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373B"/>
                        </a:solidFill>
                        <a:effectLst/>
                        <a:latin typeface="Helvetica" pitchFamily="34" charset="0"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73B"/>
                          </a:solidFill>
                          <a:effectLst/>
                          <a:latin typeface="Helvetica" pitchFamily="34" charset="0"/>
                          <a:ea typeface="Helvetica Light"/>
                          <a:cs typeface="Helvetica Light"/>
                          <a:sym typeface="Helvetica Light"/>
                        </a:rPr>
                        <a:t>-</a:t>
                      </a:r>
                    </a:p>
                  </a:txBody>
                  <a:tcPr marL="7620" marR="7620" marT="762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1946" name="Розвиток інфраструктури"/>
          <p:cNvSpPr txBox="1">
            <a:spLocks noChangeArrowheads="1"/>
          </p:cNvSpPr>
          <p:nvPr/>
        </p:nvSpPr>
        <p:spPr bwMode="auto">
          <a:xfrm>
            <a:off x="8404225" y="542925"/>
            <a:ext cx="75755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71437" tIns="71437" rIns="71437" bIns="71437" anchor="ctr">
            <a:spAutoFit/>
          </a:bodyPr>
          <a:lstStyle/>
          <a:p>
            <a:pPr algn="ctr" defTabSz="457200" hangingPunct="0"/>
            <a:r>
              <a:rPr lang="ru-RU" sz="4500" b="1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Розвиток інфраструктури</a:t>
            </a:r>
          </a:p>
        </p:txBody>
      </p:sp>
      <p:sp>
        <p:nvSpPr>
          <p:cNvPr id="217" name="Прямоугольник"/>
          <p:cNvSpPr/>
          <p:nvPr/>
        </p:nvSpPr>
        <p:spPr>
          <a:xfrm>
            <a:off x="0" y="9329738"/>
            <a:ext cx="13306425" cy="3276600"/>
          </a:xfrm>
          <a:prstGeom prst="rect">
            <a:avLst/>
          </a:prstGeom>
          <a:gradFill>
            <a:gsLst>
              <a:gs pos="0">
                <a:srgbClr val="FBFBFB">
                  <a:alpha val="42545"/>
                </a:srgbClr>
              </a:gs>
              <a:gs pos="100000">
                <a:srgbClr val="BEBEBE">
                  <a:alpha val="42545"/>
                </a:srgbClr>
              </a:gs>
            </a:gsLst>
            <a:lin ang="10800000"/>
          </a:gradFill>
          <a:ln w="12700">
            <a:miter lim="400000"/>
          </a:ln>
          <a:effectLst>
            <a:outerShdw blurRad="1270000" dir="849510" rotWithShape="0">
              <a:srgbClr val="FFFFFF">
                <a:alpha val="52737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 sz="3200"/>
            </a:pPr>
            <a:endParaRPr sz="3200" kern="0">
              <a:latin typeface="+mn-lt"/>
              <a:ea typeface="+mn-ea"/>
              <a:cs typeface="+mn-cs"/>
            </a:endParaRPr>
          </a:p>
        </p:txBody>
      </p:sp>
      <p:sp>
        <p:nvSpPr>
          <p:cNvPr id="218" name="Показники напряму:…"/>
          <p:cNvSpPr txBox="1"/>
          <p:nvPr/>
        </p:nvSpPr>
        <p:spPr>
          <a:xfrm>
            <a:off x="214313" y="9766300"/>
            <a:ext cx="13004800" cy="21145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1437" tIns="71437" rIns="71437" bIns="71437">
            <a:spAutoFit/>
          </a:bodyPr>
          <a:lstStyle/>
          <a:p>
            <a:pPr algn="just" hangingPunct="0"/>
            <a:r>
              <a:rPr lang="ru-RU" sz="28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Показники напряму: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Обсяг вантажообороту автомобільного та залізничного транспорту, тис. тонн-кілометрів 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Обсяг пасажирообороту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Обсяг прийнятого в експлуатацію житла у розрахунку на 1 тис. о</a:t>
            </a:r>
            <a:r>
              <a:rPr lang="uk-UA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сі</a:t>
            </a: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б населення, кв. метрів загальної площі</a:t>
            </a:r>
          </a:p>
          <a:p>
            <a:pPr algn="just" hangingPunct="0">
              <a:buSzPct val="100000"/>
              <a:buFontTx/>
              <a:buAutoNum type="arabicPeriod"/>
            </a:pPr>
            <a:r>
              <a:rPr lang="ru-RU" sz="2000">
                <a:solidFill>
                  <a:srgbClr val="42424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Темп зростання (зменшення) обсягу прийнятого в експлуатацію житла, відсотків до відповідного періоду попереднього року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2111</Words>
  <Application>Microsoft Office PowerPoint</Application>
  <PresentationFormat>Произвольный</PresentationFormat>
  <Paragraphs>1536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Helvetica</vt:lpstr>
      <vt:lpstr>Helvetica Light</vt:lpstr>
      <vt:lpstr>Helvetica Neue</vt:lpstr>
      <vt:lpstr>White</vt:lpstr>
      <vt:lpstr>Київська обласна державна адміністрація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Київська обласна державна адміністрація</dc:title>
  <dc:creator>ekon_</dc:creator>
  <cp:lastModifiedBy>User</cp:lastModifiedBy>
  <cp:revision>182</cp:revision>
  <dcterms:modified xsi:type="dcterms:W3CDTF">2018-07-18T07:33:33Z</dcterms:modified>
</cp:coreProperties>
</file>